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lany grimes" initials="mg" lastIdx="1" clrIdx="0">
    <p:extLst>
      <p:ext uri="{19B8F6BF-5375-455C-9EA6-DF929625EA0E}">
        <p15:presenceInfo xmlns:p15="http://schemas.microsoft.com/office/powerpoint/2012/main" userId="6af0c5557e400d5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AF9998-98F6-A177-BA29-93949A347D88}" v="6" dt="2023-01-09T16:18:37.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842" autoAdjust="0"/>
  </p:normalViewPr>
  <p:slideViewPr>
    <p:cSldViewPr snapToGrid="0">
      <p:cViewPr>
        <p:scale>
          <a:sx n="100" d="100"/>
          <a:sy n="100" d="100"/>
        </p:scale>
        <p:origin x="324" y="-10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35AF9998-98F6-A177-BA29-93949A347D88}"/>
    <pc:docChg chg="modSld">
      <pc:chgData name="" userId="" providerId="" clId="Web-{35AF9998-98F6-A177-BA29-93949A347D88}" dt="2023-01-09T16:18:34.503" v="1" actId="20577"/>
      <pc:docMkLst>
        <pc:docMk/>
      </pc:docMkLst>
      <pc:sldChg chg="modSp">
        <pc:chgData name="" userId="" providerId="" clId="Web-{35AF9998-98F6-A177-BA29-93949A347D88}" dt="2023-01-09T16:18:34.503" v="1" actId="20577"/>
        <pc:sldMkLst>
          <pc:docMk/>
          <pc:sldMk cId="2852704913" sldId="257"/>
        </pc:sldMkLst>
        <pc:spChg chg="mod">
          <ac:chgData name="" userId="" providerId="" clId="Web-{35AF9998-98F6-A177-BA29-93949A347D88}" dt="2023-01-09T16:18:34.503" v="1" actId="20577"/>
          <ac:spMkLst>
            <pc:docMk/>
            <pc:sldMk cId="2852704913" sldId="257"/>
            <ac:spMk id="12" creationId="{254A7778-6491-47DC-8599-C2A3EF3B2061}"/>
          </ac:spMkLst>
        </pc:spChg>
      </pc:sldChg>
    </pc:docChg>
  </pc:docChgLst>
  <pc:docChgLst>
    <pc:chgData name="Mrs M Grimes" userId="S::mgrimes@walkwoodms.worcs.sch.uk::1d919f65-c662-4345-a5d5-73482968b6e0" providerId="AD" clId="Web-{35AF9998-98F6-A177-BA29-93949A347D88}"/>
    <pc:docChg chg="modSld">
      <pc:chgData name="Mrs M Grimes" userId="S::mgrimes@walkwoodms.worcs.sch.uk::1d919f65-c662-4345-a5d5-73482968b6e0" providerId="AD" clId="Web-{35AF9998-98F6-A177-BA29-93949A347D88}" dt="2023-01-09T16:18:37.144" v="0" actId="20577"/>
      <pc:docMkLst>
        <pc:docMk/>
      </pc:docMkLst>
      <pc:sldChg chg="modSp">
        <pc:chgData name="Mrs M Grimes" userId="S::mgrimes@walkwoodms.worcs.sch.uk::1d919f65-c662-4345-a5d5-73482968b6e0" providerId="AD" clId="Web-{35AF9998-98F6-A177-BA29-93949A347D88}" dt="2023-01-09T16:18:37.144" v="0" actId="20577"/>
        <pc:sldMkLst>
          <pc:docMk/>
          <pc:sldMk cId="2852704913" sldId="257"/>
        </pc:sldMkLst>
        <pc:spChg chg="mod">
          <ac:chgData name="Mrs M Grimes" userId="S::mgrimes@walkwoodms.worcs.sch.uk::1d919f65-c662-4345-a5d5-73482968b6e0" providerId="AD" clId="Web-{35AF9998-98F6-A177-BA29-93949A347D88}" dt="2023-01-09T16:18:37.144" v="0" actId="20577"/>
          <ac:spMkLst>
            <pc:docMk/>
            <pc:sldMk cId="2852704913" sldId="257"/>
            <ac:spMk id="12" creationId="{254A7778-6491-47DC-8599-C2A3EF3B20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44CD01-C9DD-4764-A1E4-792ADFCAA4BE}" type="datetimeFigureOut">
              <a:rPr lang="en-GB" smtClean="0"/>
              <a:t>09/01/2023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2A2388-C020-4949-91CE-5EB97A8992C3}" type="slidenum">
              <a:rPr lang="en-GB" smtClean="0"/>
              <a:t>‹#›</a:t>
            </a:fld>
            <a:endParaRPr lang="en-GB"/>
          </a:p>
        </p:txBody>
      </p:sp>
    </p:spTree>
    <p:extLst>
      <p:ext uri="{BB962C8B-B14F-4D97-AF65-F5344CB8AC3E}">
        <p14:creationId xmlns:p14="http://schemas.microsoft.com/office/powerpoint/2010/main" val="378044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B2A2388-C020-4949-91CE-5EB97A8992C3}" type="slidenum">
              <a:rPr lang="en-GB" smtClean="0"/>
              <a:t>1</a:t>
            </a:fld>
            <a:endParaRPr lang="en-GB"/>
          </a:p>
        </p:txBody>
      </p:sp>
    </p:spTree>
    <p:extLst>
      <p:ext uri="{BB962C8B-B14F-4D97-AF65-F5344CB8AC3E}">
        <p14:creationId xmlns:p14="http://schemas.microsoft.com/office/powerpoint/2010/main" val="178457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3598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4060268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670573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256931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D6B7FB-9D46-488F-A8E9-E1166FE901A5}" type="datetimeFigureOut">
              <a:rPr lang="en-GB" smtClean="0"/>
              <a:t>09/01/2023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8536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11299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D6B7FB-9D46-488F-A8E9-E1166FE901A5}" type="datetimeFigureOut">
              <a:rPr lang="en-GB" smtClean="0"/>
              <a:t>09/01/2023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295815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D6B7FB-9D46-488F-A8E9-E1166FE901A5}" type="datetimeFigureOut">
              <a:rPr lang="en-GB" smtClean="0"/>
              <a:t>09/01/2023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405895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D6B7FB-9D46-488F-A8E9-E1166FE901A5}" type="datetimeFigureOut">
              <a:rPr lang="en-GB" smtClean="0"/>
              <a:t>09/01/2023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42750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55535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D6B7FB-9D46-488F-A8E9-E1166FE901A5}" type="datetimeFigureOut">
              <a:rPr lang="en-GB" smtClean="0"/>
              <a:t>09/01/2023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F12215-D6FE-4BF8-B622-D7772A392BD2}" type="slidenum">
              <a:rPr lang="en-GB" smtClean="0"/>
              <a:t>‹#›</a:t>
            </a:fld>
            <a:endParaRPr lang="en-GB"/>
          </a:p>
        </p:txBody>
      </p:sp>
    </p:spTree>
    <p:extLst>
      <p:ext uri="{BB962C8B-B14F-4D97-AF65-F5344CB8AC3E}">
        <p14:creationId xmlns:p14="http://schemas.microsoft.com/office/powerpoint/2010/main" val="302021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6B7FB-9D46-488F-A8E9-E1166FE901A5}" type="datetimeFigureOut">
              <a:rPr lang="en-GB" smtClean="0"/>
              <a:t>09/01/2023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12215-D6FE-4BF8-B622-D7772A392BD2}" type="slidenum">
              <a:rPr lang="en-GB" smtClean="0"/>
              <a:t>‹#›</a:t>
            </a:fld>
            <a:endParaRPr lang="en-GB"/>
          </a:p>
        </p:txBody>
      </p:sp>
    </p:spTree>
    <p:extLst>
      <p:ext uri="{BB962C8B-B14F-4D97-AF65-F5344CB8AC3E}">
        <p14:creationId xmlns:p14="http://schemas.microsoft.com/office/powerpoint/2010/main" val="558661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1EB1D756-F329-4D1F-9F34-C22FE3D88145}"/>
              </a:ext>
            </a:extLst>
          </p:cNvPr>
          <p:cNvGraphicFramePr>
            <a:graphicFrameLocks noGrp="1"/>
          </p:cNvGraphicFramePr>
          <p:nvPr>
            <p:extLst>
              <p:ext uri="{D42A27DB-BD31-4B8C-83A1-F6EECF244321}">
                <p14:modId xmlns:p14="http://schemas.microsoft.com/office/powerpoint/2010/main" val="924882163"/>
              </p:ext>
            </p:extLst>
          </p:nvPr>
        </p:nvGraphicFramePr>
        <p:xfrm>
          <a:off x="156258" y="736041"/>
          <a:ext cx="8714691" cy="5360810"/>
        </p:xfrm>
        <a:graphic>
          <a:graphicData uri="http://schemas.openxmlformats.org/drawingml/2006/table">
            <a:tbl>
              <a:tblPr firstRow="1" bandRow="1">
                <a:tableStyleId>{5940675A-B579-460E-94D1-54222C63F5DA}</a:tableStyleId>
              </a:tblPr>
              <a:tblGrid>
                <a:gridCol w="1099284">
                  <a:extLst>
                    <a:ext uri="{9D8B030D-6E8A-4147-A177-3AD203B41FA5}">
                      <a16:colId xmlns:a16="http://schemas.microsoft.com/office/drawing/2014/main" val="1325956719"/>
                    </a:ext>
                  </a:extLst>
                </a:gridCol>
                <a:gridCol w="911233">
                  <a:extLst>
                    <a:ext uri="{9D8B030D-6E8A-4147-A177-3AD203B41FA5}">
                      <a16:colId xmlns:a16="http://schemas.microsoft.com/office/drawing/2014/main" val="3439300557"/>
                    </a:ext>
                  </a:extLst>
                </a:gridCol>
                <a:gridCol w="848128">
                  <a:extLst>
                    <a:ext uri="{9D8B030D-6E8A-4147-A177-3AD203B41FA5}">
                      <a16:colId xmlns:a16="http://schemas.microsoft.com/office/drawing/2014/main" val="134175877"/>
                    </a:ext>
                  </a:extLst>
                </a:gridCol>
                <a:gridCol w="1039592">
                  <a:extLst>
                    <a:ext uri="{9D8B030D-6E8A-4147-A177-3AD203B41FA5}">
                      <a16:colId xmlns:a16="http://schemas.microsoft.com/office/drawing/2014/main" val="3647062572"/>
                    </a:ext>
                  </a:extLst>
                </a:gridCol>
                <a:gridCol w="892155">
                  <a:extLst>
                    <a:ext uri="{9D8B030D-6E8A-4147-A177-3AD203B41FA5}">
                      <a16:colId xmlns:a16="http://schemas.microsoft.com/office/drawing/2014/main" val="1656929450"/>
                    </a:ext>
                  </a:extLst>
                </a:gridCol>
                <a:gridCol w="901700">
                  <a:extLst>
                    <a:ext uri="{9D8B030D-6E8A-4147-A177-3AD203B41FA5}">
                      <a16:colId xmlns:a16="http://schemas.microsoft.com/office/drawing/2014/main" val="2806985033"/>
                    </a:ext>
                  </a:extLst>
                </a:gridCol>
                <a:gridCol w="1009650">
                  <a:extLst>
                    <a:ext uri="{9D8B030D-6E8A-4147-A177-3AD203B41FA5}">
                      <a16:colId xmlns:a16="http://schemas.microsoft.com/office/drawing/2014/main" val="2593416226"/>
                    </a:ext>
                  </a:extLst>
                </a:gridCol>
                <a:gridCol w="2012949">
                  <a:extLst>
                    <a:ext uri="{9D8B030D-6E8A-4147-A177-3AD203B41FA5}">
                      <a16:colId xmlns:a16="http://schemas.microsoft.com/office/drawing/2014/main" val="1442566795"/>
                    </a:ext>
                  </a:extLst>
                </a:gridCol>
              </a:tblGrid>
              <a:tr h="832409">
                <a:tc>
                  <a:txBody>
                    <a:bodyPr/>
                    <a:lstStyle/>
                    <a:p>
                      <a:pPr algn="l">
                        <a:lnSpc>
                          <a:spcPct val="115000"/>
                        </a:lnSpc>
                        <a:spcAft>
                          <a:spcPts val="100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Key Stage 3 Level Descriptors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85725" marR="85725" marT="0" marB="0"/>
                </a:tc>
                <a:tc>
                  <a:txBody>
                    <a:bodyPr/>
                    <a:lstStyle/>
                    <a:p>
                      <a:pPr algn="l">
                        <a:lnSpc>
                          <a:spcPct val="115000"/>
                        </a:lnSpc>
                        <a:spcAft>
                          <a:spcPts val="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1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Starting Points</a:t>
                      </a:r>
                    </a:p>
                    <a:p>
                      <a:pPr algn="l">
                        <a:lnSpc>
                          <a:spcPct val="115000"/>
                        </a:lnSpc>
                        <a:spcAft>
                          <a:spcPts val="0"/>
                        </a:spcAft>
                      </a:pPr>
                      <a:r>
                        <a:rPr lang="en-GB" sz="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(Ideas/ images and keywords)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Artist Influences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Communicating and Developing Ideas </a:t>
                      </a:r>
                      <a:r>
                        <a:rPr lang="en-GB" sz="800" b="1" dirty="0">
                          <a:effectLst/>
                          <a:latin typeface="Calibri" panose="020F0502020204030204" pitchFamily="34" charset="0"/>
                          <a:ea typeface="Calibri" panose="020F0502020204030204" pitchFamily="34" charset="0"/>
                          <a:cs typeface="Times New Roman" panose="02020603050405020304" pitchFamily="18" charset="0"/>
                        </a:rPr>
                        <a:t>(Recording Observations and Designs)</a:t>
                      </a:r>
                    </a:p>
                    <a:p>
                      <a:pPr algn="l">
                        <a:lnSpc>
                          <a:spcPct val="115000"/>
                        </a:lnSpc>
                        <a:spcAft>
                          <a:spcPts val="0"/>
                        </a:spcAft>
                      </a:pPr>
                      <a:endParaRPr lang="en-GB"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Applying </a:t>
                      </a:r>
                      <a:r>
                        <a:rPr lang="en-GB" sz="1100" b="1" dirty="0" err="1">
                          <a:effectLst/>
                          <a:latin typeface="Calibri" panose="020F0502020204030204" pitchFamily="34" charset="0"/>
                          <a:ea typeface="Calibri" panose="020F0502020204030204" pitchFamily="34" charset="0"/>
                          <a:cs typeface="Times New Roman" panose="02020603050405020304" pitchFamily="18" charset="0"/>
                        </a:rPr>
                        <a:t>2D</a:t>
                      </a:r>
                      <a:r>
                        <a:rPr lang="en-GB" sz="1100" b="1" dirty="0">
                          <a:effectLst/>
                          <a:latin typeface="Calibri" panose="020F0502020204030204" pitchFamily="34" charset="0"/>
                          <a:ea typeface="Calibri" panose="020F0502020204030204" pitchFamily="34" charset="0"/>
                          <a:cs typeface="Times New Roman" panose="02020603050405020304" pitchFamily="18" charset="0"/>
                        </a:rPr>
                        <a:t> and 3D skills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Tools, equipment, materials and techniques</a:t>
                      </a:r>
                    </a:p>
                  </a:txBody>
                  <a:tcPr marL="51435" marR="51435" marT="0" marB="0"/>
                </a:tc>
                <a:tc>
                  <a:txBody>
                    <a:bodyPr/>
                    <a:lstStyle/>
                    <a:p>
                      <a:pPr algn="l">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Improving my work/ Evaluation process</a:t>
                      </a:r>
                    </a:p>
                  </a:txBody>
                  <a:tcPr marL="51435" marR="51435" marT="0" marB="0"/>
                </a:tc>
                <a:tc>
                  <a:txBody>
                    <a:bodyPr/>
                    <a:lstStyle/>
                    <a:p>
                      <a:pPr algn="ctr">
                        <a:lnSpc>
                          <a:spcPct val="115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Pupil Comment </a:t>
                      </a:r>
                    </a:p>
                    <a:p>
                      <a:pPr algn="l">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a:t>
                      </a:r>
                      <a:r>
                        <a:rPr lang="en-GB" sz="1000" dirty="0">
                          <a:effectLst/>
                          <a:latin typeface="Calibri" panose="020F0502020204030204" pitchFamily="34" charset="0"/>
                          <a:ea typeface="Calibri" panose="020F0502020204030204" pitchFamily="34" charset="0"/>
                          <a:cs typeface="Times New Roman" panose="02020603050405020304" pitchFamily="18" charset="0"/>
                        </a:rPr>
                        <a:t>reflection of progress by half term)</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What have I done well?</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What could I improve on and why?</a:t>
                      </a:r>
                    </a:p>
                    <a:p>
                      <a:pPr marL="171450" indent="-171450" algn="l">
                        <a:lnSpc>
                          <a:spcPct val="115000"/>
                        </a:lnSpc>
                        <a:spcAft>
                          <a:spcPts val="0"/>
                        </a:spcAft>
                        <a:buFont typeface="Arial" panose="020B0604020202020204" pitchFamily="34" charset="0"/>
                        <a:buChar char="•"/>
                      </a:pPr>
                      <a:r>
                        <a:rPr lang="en-GB" sz="800" dirty="0">
                          <a:effectLst/>
                          <a:latin typeface="Calibri" panose="020F0502020204030204" pitchFamily="34" charset="0"/>
                          <a:ea typeface="Calibri" panose="020F0502020204030204" pitchFamily="34" charset="0"/>
                          <a:cs typeface="Times New Roman" panose="02020603050405020304" pitchFamily="18" charset="0"/>
                        </a:rPr>
                        <a:t>How will I do this?</a:t>
                      </a:r>
                    </a:p>
                  </a:txBody>
                  <a:tcPr marL="51435" marR="51435" marT="0" marB="0"/>
                </a:tc>
                <a:extLst>
                  <a:ext uri="{0D108BD9-81ED-4DB2-BD59-A6C34878D82A}">
                    <a16:rowId xmlns:a16="http://schemas.microsoft.com/office/drawing/2014/main" val="3332010530"/>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6 Mastered</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(4)</a:t>
                      </a:r>
                    </a:p>
                  </a:txBody>
                  <a:tcPr marL="51435" marR="51435" marT="0" marB="0">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use competent images and a few keywords to develop my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00B0F0"/>
                    </a:solidFill>
                  </a:tcPr>
                </a:tc>
                <a:tc>
                  <a:txBody>
                    <a:bodyPr/>
                    <a:lstStyle/>
                    <a:p>
                      <a:r>
                        <a:rPr lang="en-GB" sz="800" dirty="0"/>
                        <a:t>I explore the artists style and materials and may apply element of their work to mine</a:t>
                      </a:r>
                    </a:p>
                    <a:p>
                      <a:r>
                        <a:rPr lang="en-GB" sz="800" dirty="0"/>
                        <a:t> [     ]</a:t>
                      </a:r>
                    </a:p>
                  </a:txBody>
                  <a:tcPr marL="68580" marR="68580" marT="34290" marB="34290">
                    <a:solidFill>
                      <a:srgbClr val="00B0F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can suggest a range of ideas showing awareness of different needs.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My observations are competent and show an idea but lack in control [     ]</a:t>
                      </a:r>
                    </a:p>
                  </a:txBody>
                  <a:tcPr marL="68580" marR="68580" marT="34290" marB="34290">
                    <a:solidFill>
                      <a:srgbClr val="00B0F0"/>
                    </a:solidFill>
                  </a:tcPr>
                </a:tc>
                <a:tc>
                  <a:txBody>
                    <a:bodyPr/>
                    <a:lstStyle/>
                    <a:p>
                      <a:r>
                        <a:rPr lang="en-GB" sz="800" dirty="0"/>
                        <a:t>I use them in different ways to put across my own ideas for my art work [      ]</a:t>
                      </a:r>
                    </a:p>
                  </a:txBody>
                  <a:tcPr marL="68580" marR="68580" marT="34290" marB="34290">
                    <a:solidFill>
                      <a:srgbClr val="00B0F0"/>
                    </a:solidFill>
                  </a:tcPr>
                </a:tc>
                <a:tc>
                  <a:txBody>
                    <a:bodyPr/>
                    <a:lstStyle/>
                    <a:p>
                      <a:r>
                        <a:rPr lang="en-GB" sz="800" dirty="0"/>
                        <a:t>I can work with a variety of these with some accuracy [     ]</a:t>
                      </a:r>
                    </a:p>
                  </a:txBody>
                  <a:tcPr marL="68580" marR="68580" marT="34290" marB="34290">
                    <a:solidFill>
                      <a:srgbClr val="00B0F0"/>
                    </a:solidFill>
                  </a:tcPr>
                </a:tc>
                <a:tc>
                  <a:txBody>
                    <a:bodyPr/>
                    <a:lstStyle/>
                    <a:p>
                      <a:r>
                        <a:rPr lang="en-GB" sz="800" dirty="0"/>
                        <a:t>I can identify what is and isn’t working and what I can improve [     ]</a:t>
                      </a:r>
                    </a:p>
                  </a:txBody>
                  <a:tcPr marL="68580" marR="68580" marT="34290" marB="34290">
                    <a:solidFill>
                      <a:srgbClr val="00B0F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11041428"/>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6 Secure</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a:effectLst/>
                          <a:latin typeface="Calibri" panose="020F0502020204030204" pitchFamily="34" charset="0"/>
                          <a:ea typeface="Calibri" panose="020F0502020204030204" pitchFamily="34" charset="0"/>
                          <a:cs typeface="Times New Roman" panose="02020603050405020304" pitchFamily="18" charset="0"/>
                        </a:rPr>
                        <a:t>(</a:t>
                      </a:r>
                      <a:r>
                        <a:rPr lang="en-GB" sz="9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51435" marR="51435"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I explore images and collect them for my art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92D050"/>
                    </a:solidFill>
                  </a:tcPr>
                </a:tc>
                <a:tc>
                  <a:txBody>
                    <a:bodyPr/>
                    <a:lstStyle/>
                    <a:p>
                      <a:r>
                        <a:rPr lang="en-GB" sz="800" dirty="0"/>
                        <a:t>I am aware of an artist link but my artwork lacks in influence [      ]</a:t>
                      </a:r>
                    </a:p>
                  </a:txBody>
                  <a:tcPr marL="68580" marR="68580" marT="34290" marB="3429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can suggest an idea but it may not always be practical or realistic to develop. An attempt to do an observation is made but lacks in quality and control of media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      ]</a:t>
                      </a:r>
                    </a:p>
                  </a:txBody>
                  <a:tcPr marL="68580" marR="68580" marT="34290" marB="34290">
                    <a:solidFill>
                      <a:srgbClr val="92D050"/>
                    </a:solidFill>
                  </a:tcPr>
                </a:tc>
                <a:tc>
                  <a:txBody>
                    <a:bodyPr/>
                    <a:lstStyle/>
                    <a:p>
                      <a:r>
                        <a:rPr lang="en-GB" sz="800" dirty="0"/>
                        <a:t>I use a limited of skills when working in different </a:t>
                      </a:r>
                      <a:r>
                        <a:rPr lang="en-GB" sz="800" dirty="0" err="1"/>
                        <a:t>2D</a:t>
                      </a:r>
                      <a:r>
                        <a:rPr lang="en-GB" sz="800" dirty="0"/>
                        <a:t> and 3D materials [     ]</a:t>
                      </a:r>
                    </a:p>
                  </a:txBody>
                  <a:tcPr marL="68580" marR="68580" marT="34290" marB="34290">
                    <a:solidFill>
                      <a:srgbClr val="92D050"/>
                    </a:solidFill>
                  </a:tcPr>
                </a:tc>
                <a:tc>
                  <a:txBody>
                    <a:bodyPr/>
                    <a:lstStyle/>
                    <a:p>
                      <a:r>
                        <a:rPr lang="en-GB" sz="800" dirty="0"/>
                        <a:t>I can choose the correct tools, equipment, materials and techniques and use them basically</a:t>
                      </a:r>
                    </a:p>
                    <a:p>
                      <a:r>
                        <a:rPr lang="en-GB" sz="800" dirty="0"/>
                        <a:t>[     ]</a:t>
                      </a:r>
                    </a:p>
                  </a:txBody>
                  <a:tcPr marL="68580" marR="68580" marT="34290" marB="34290">
                    <a:solidFill>
                      <a:srgbClr val="92D050"/>
                    </a:solidFill>
                  </a:tcPr>
                </a:tc>
                <a:tc>
                  <a:txBody>
                    <a:bodyPr/>
                    <a:lstStyle/>
                    <a:p>
                      <a:r>
                        <a:rPr lang="en-GB" sz="800" dirty="0"/>
                        <a:t>I can describe improvements [     ]</a:t>
                      </a:r>
                    </a:p>
                  </a:txBody>
                  <a:tcPr marL="68580" marR="68580" marT="34290" marB="34290">
                    <a:solidFill>
                      <a:srgbClr val="92D05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3354490988"/>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6 Develop</a:t>
                      </a: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12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(2)</a:t>
                      </a:r>
                    </a:p>
                  </a:txBody>
                  <a:tcPr marL="51435" marR="51435" marT="0" marB="0">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My exploration of research and imagery is limited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     ]</a:t>
                      </a:r>
                    </a:p>
                  </a:txBody>
                  <a:tcPr marL="68580" marR="68580" marT="34290" marB="34290">
                    <a:solidFill>
                      <a:srgbClr val="FFC000"/>
                    </a:solidFill>
                  </a:tcPr>
                </a:tc>
                <a:tc>
                  <a:txBody>
                    <a:bodyPr/>
                    <a:lstStyle/>
                    <a:p>
                      <a:r>
                        <a:rPr lang="en-GB" sz="800" dirty="0"/>
                        <a:t>I have been introduced to an artist but my work shows very basic influences and links [     ]</a:t>
                      </a:r>
                    </a:p>
                  </a:txBody>
                  <a:tcPr marL="68580" marR="68580" marT="34290" marB="34290">
                    <a:solidFill>
                      <a:srgbClr val="FFC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Ideas are often prompted. Attempts are made to produce observations but skills are very basic and often inaccurate [     ]</a:t>
                      </a:r>
                    </a:p>
                  </a:txBody>
                  <a:tcPr marL="68580" marR="68580" marT="34290" marB="34290">
                    <a:solidFill>
                      <a:srgbClr val="FFC000"/>
                    </a:solidFill>
                  </a:tcPr>
                </a:tc>
                <a:tc>
                  <a:txBody>
                    <a:bodyPr/>
                    <a:lstStyle/>
                    <a:p>
                      <a:r>
                        <a:rPr lang="en-GB" sz="800" dirty="0"/>
                        <a:t>I can apply </a:t>
                      </a:r>
                      <a:r>
                        <a:rPr lang="en-GB" sz="800" dirty="0" err="1"/>
                        <a:t>2D</a:t>
                      </a:r>
                      <a:r>
                        <a:rPr lang="en-GB" sz="800" dirty="0"/>
                        <a:t>/3D skills with guidance and support [      ]</a:t>
                      </a:r>
                    </a:p>
                  </a:txBody>
                  <a:tcPr marL="68580" marR="68580" marT="34290" marB="34290">
                    <a:solidFill>
                      <a:srgbClr val="FFC000"/>
                    </a:solidFill>
                  </a:tcPr>
                </a:tc>
                <a:tc>
                  <a:txBody>
                    <a:bodyPr/>
                    <a:lstStyle/>
                    <a:p>
                      <a:r>
                        <a:rPr lang="en-GB" sz="800" dirty="0"/>
                        <a:t>I can choose a small range of tools, equipment, materials and techniques but they are not always the most relevant [     ]</a:t>
                      </a:r>
                    </a:p>
                  </a:txBody>
                  <a:tcPr marL="68580" marR="68580" marT="34290" marB="34290">
                    <a:solidFill>
                      <a:srgbClr val="FFC000"/>
                    </a:solidFill>
                  </a:tcPr>
                </a:tc>
                <a:tc>
                  <a:txBody>
                    <a:bodyPr/>
                    <a:lstStyle/>
                    <a:p>
                      <a:r>
                        <a:rPr lang="en-GB" sz="800" dirty="0"/>
                        <a:t>Improvements are considered with prompting [     ]</a:t>
                      </a:r>
                    </a:p>
                  </a:txBody>
                  <a:tcPr marL="68580" marR="68580" marT="34290" marB="34290">
                    <a:solidFill>
                      <a:srgbClr val="FFC00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1091683864"/>
                  </a:ext>
                </a:extLst>
              </a:tr>
              <a:tr h="1068053">
                <a:tc>
                  <a:txBody>
                    <a:bodyPr/>
                    <a:lstStyle/>
                    <a:p>
                      <a:pPr marL="71755" marR="71755" algn="l">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6 Emerging</a:t>
                      </a:r>
                    </a:p>
                    <a:p>
                      <a:pPr marL="71755" marR="71755" algn="l">
                        <a:lnSpc>
                          <a:spcPct val="115000"/>
                        </a:lnSpc>
                        <a:spcAft>
                          <a:spcPts val="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endParaRPr lang="en-GB" sz="900" b="1" dirty="0">
                        <a:effectLst/>
                        <a:latin typeface="Calibri" panose="020F0502020204030204" pitchFamily="34" charset="0"/>
                        <a:ea typeface="Calibri" panose="020F0502020204030204" pitchFamily="34" charset="0"/>
                        <a:cs typeface="Times New Roman" panose="02020603050405020304" pitchFamily="18" charset="0"/>
                      </a:endParaRPr>
                    </a:p>
                    <a:p>
                      <a:pPr marL="71755" marR="71755" algn="l">
                        <a:lnSpc>
                          <a:spcPct val="115000"/>
                        </a:lnSpc>
                        <a:spcAft>
                          <a:spcPts val="0"/>
                        </a:spcAft>
                      </a:pPr>
                      <a:r>
                        <a:rPr lang="en-GB" sz="900" b="1" dirty="0">
                          <a:effectLst/>
                          <a:latin typeface="Calibri" panose="020F0502020204030204" pitchFamily="34" charset="0"/>
                          <a:ea typeface="Calibri" panose="020F0502020204030204" pitchFamily="34" charset="0"/>
                          <a:cs typeface="Times New Roman" panose="02020603050405020304" pitchFamily="18" charset="0"/>
                        </a:rPr>
                        <a:t>(1)</a:t>
                      </a:r>
                    </a:p>
                  </a:txBody>
                  <a:tcPr marL="51435" marR="51435" marT="0" marB="0">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t>My research is prompted and supported [     ]</a:t>
                      </a:r>
                    </a:p>
                  </a:txBody>
                  <a:tcPr marL="68580" marR="68580" marT="34290" marB="34290">
                    <a:solidFill>
                      <a:srgbClr val="FF0000"/>
                    </a:solidFill>
                  </a:tcPr>
                </a:tc>
                <a:tc>
                  <a:txBody>
                    <a:bodyPr/>
                    <a:lstStyle/>
                    <a:p>
                      <a:r>
                        <a:rPr lang="en-GB" sz="800" dirty="0"/>
                        <a:t>I can identify the artists style and give an opinion but lack influences in my work [     ]</a:t>
                      </a:r>
                    </a:p>
                  </a:txBody>
                  <a:tcPr marL="68580" marR="68580" marT="34290" marB="34290">
                    <a:solidFill>
                      <a:srgbClr val="FF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I struggle to produce ideas independently. My observations are weak in shape and form and tone is not applied with control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mn-lt"/>
                          <a:ea typeface="+mn-ea"/>
                          <a:cs typeface="+mn-cs"/>
                        </a:rPr>
                        <a:t>[     ]</a:t>
                      </a:r>
                    </a:p>
                  </a:txBody>
                  <a:tcPr marL="68580" marR="68580" marT="34290" marB="34290">
                    <a:solidFill>
                      <a:srgbClr val="FF0000"/>
                    </a:solidFill>
                  </a:tcPr>
                </a:tc>
                <a:tc>
                  <a:txBody>
                    <a:bodyPr/>
                    <a:lstStyle/>
                    <a:p>
                      <a:r>
                        <a:rPr lang="en-GB" sz="800" dirty="0"/>
                        <a:t>I can apply basic </a:t>
                      </a:r>
                      <a:r>
                        <a:rPr lang="en-GB" sz="800" dirty="0" err="1"/>
                        <a:t>2D</a:t>
                      </a:r>
                      <a:r>
                        <a:rPr lang="en-GB" sz="800" dirty="0"/>
                        <a:t>/3D skills but with continual guidance and support [      ]</a:t>
                      </a:r>
                    </a:p>
                  </a:txBody>
                  <a:tcPr marL="68580" marR="68580" marT="34290" marB="34290">
                    <a:solidFill>
                      <a:srgbClr val="FF0000"/>
                    </a:solidFill>
                  </a:tcPr>
                </a:tc>
                <a:tc>
                  <a:txBody>
                    <a:bodyPr/>
                    <a:lstStyle/>
                    <a:p>
                      <a:r>
                        <a:rPr lang="en-GB" sz="800" dirty="0"/>
                        <a:t>I need support identifying which tools are suitable for purpose [     ]</a:t>
                      </a:r>
                    </a:p>
                  </a:txBody>
                  <a:tcPr marL="68580" marR="68580" marT="34290" marB="34290">
                    <a:solidFill>
                      <a:srgbClr val="FF0000"/>
                    </a:solidFill>
                  </a:tcPr>
                </a:tc>
                <a:tc>
                  <a:txBody>
                    <a:bodyPr/>
                    <a:lstStyle/>
                    <a:p>
                      <a:r>
                        <a:rPr lang="en-GB" sz="800" dirty="0"/>
                        <a:t>I can say what went wrong with my project but find it difficult to physically make improvement</a:t>
                      </a:r>
                    </a:p>
                    <a:p>
                      <a:r>
                        <a:rPr lang="en-GB" sz="800" dirty="0"/>
                        <a:t>[      ]</a:t>
                      </a:r>
                    </a:p>
                  </a:txBody>
                  <a:tcPr marL="68580" marR="68580" marT="34290" marB="34290">
                    <a:solidFill>
                      <a:srgbClr val="FF0000"/>
                    </a:solidFill>
                  </a:tcPr>
                </a:tc>
                <a:tc>
                  <a:txBody>
                    <a:bodyPr/>
                    <a:lstStyle/>
                    <a:p>
                      <a:endParaRPr lang="en-GB" sz="1400" dirty="0"/>
                    </a:p>
                  </a:txBody>
                  <a:tcPr marL="68580" marR="68580" marT="34290" marB="34290">
                    <a:solidFill>
                      <a:schemeClr val="bg1"/>
                    </a:solidFill>
                  </a:tcPr>
                </a:tc>
                <a:extLst>
                  <a:ext uri="{0D108BD9-81ED-4DB2-BD59-A6C34878D82A}">
                    <a16:rowId xmlns:a16="http://schemas.microsoft.com/office/drawing/2014/main" val="2764560541"/>
                  </a:ext>
                </a:extLst>
              </a:tr>
            </a:tbl>
          </a:graphicData>
        </a:graphic>
      </p:graphicFrame>
      <p:sp>
        <p:nvSpPr>
          <p:cNvPr id="12" name="TextBox 11">
            <a:extLst>
              <a:ext uri="{FF2B5EF4-FFF2-40B4-BE49-F238E27FC236}">
                <a16:creationId xmlns:a16="http://schemas.microsoft.com/office/drawing/2014/main" id="{254A7778-6491-47DC-8599-C2A3EF3B2061}"/>
              </a:ext>
            </a:extLst>
          </p:cNvPr>
          <p:cNvSpPr txBox="1"/>
          <p:nvPr/>
        </p:nvSpPr>
        <p:spPr>
          <a:xfrm>
            <a:off x="136047" y="135897"/>
            <a:ext cx="4067012" cy="584775"/>
          </a:xfrm>
          <a:prstGeom prst="rect">
            <a:avLst/>
          </a:prstGeom>
          <a:noFill/>
        </p:spPr>
        <p:txBody>
          <a:bodyPr wrap="square" lIns="91440" tIns="45720" rIns="91440" bIns="45720" rtlCol="0" anchor="t">
            <a:spAutoFit/>
          </a:bodyPr>
          <a:lstStyle/>
          <a:p>
            <a:r>
              <a:rPr lang="en-GB" sz="1600"/>
              <a:t>Art Learning Journal 2022-23</a:t>
            </a:r>
            <a:endParaRPr lang="en-GB" sz="1600" dirty="0"/>
          </a:p>
          <a:p>
            <a:r>
              <a:rPr lang="en-GB" sz="1600" dirty="0"/>
              <a:t>Year 6 ‘Distorted Portraits ’</a:t>
            </a:r>
          </a:p>
        </p:txBody>
      </p:sp>
      <p:sp>
        <p:nvSpPr>
          <p:cNvPr id="13" name="TextBox 12">
            <a:extLst>
              <a:ext uri="{FF2B5EF4-FFF2-40B4-BE49-F238E27FC236}">
                <a16:creationId xmlns:a16="http://schemas.microsoft.com/office/drawing/2014/main" id="{BF1AB9BB-CE54-4460-9EAC-F0DF2B16BF6B}"/>
              </a:ext>
            </a:extLst>
          </p:cNvPr>
          <p:cNvSpPr txBox="1"/>
          <p:nvPr/>
        </p:nvSpPr>
        <p:spPr>
          <a:xfrm>
            <a:off x="4203059" y="243640"/>
            <a:ext cx="4804894" cy="338554"/>
          </a:xfrm>
          <a:prstGeom prst="rect">
            <a:avLst/>
          </a:prstGeom>
          <a:noFill/>
        </p:spPr>
        <p:txBody>
          <a:bodyPr wrap="square" rtlCol="0">
            <a:spAutoFit/>
          </a:bodyPr>
          <a:lstStyle/>
          <a:p>
            <a:r>
              <a:rPr lang="en-GB" sz="1600" dirty="0"/>
              <a:t>Pupil name:…………………………………..   Group………………….</a:t>
            </a:r>
          </a:p>
        </p:txBody>
      </p:sp>
    </p:spTree>
    <p:extLst>
      <p:ext uri="{BB962C8B-B14F-4D97-AF65-F5344CB8AC3E}">
        <p14:creationId xmlns:p14="http://schemas.microsoft.com/office/powerpoint/2010/main" val="28527049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374c427-b7f2-44eb-81c7-02bb7c1e0bfd" xsi:nil="true"/>
    <lcf76f155ced4ddcb4097134ff3c332f xmlns="10265577-d3ac-4f51-89e7-59c9e85535f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ED78B67FBD16548BFA96F1A4F0424D9" ma:contentTypeVersion="17" ma:contentTypeDescription="Create a new document." ma:contentTypeScope="" ma:versionID="5d80952b4ccd0423f71447c2b2faa27e">
  <xsd:schema xmlns:xsd="http://www.w3.org/2001/XMLSchema" xmlns:xs="http://www.w3.org/2001/XMLSchema" xmlns:p="http://schemas.microsoft.com/office/2006/metadata/properties" xmlns:ns2="10265577-d3ac-4f51-89e7-59c9e85535f1" xmlns:ns3="0374c427-b7f2-44eb-81c7-02bb7c1e0bfd" targetNamespace="http://schemas.microsoft.com/office/2006/metadata/properties" ma:root="true" ma:fieldsID="9746a43bbead70c256a029c03fdeff44" ns2:_="" ns3:_="">
    <xsd:import namespace="10265577-d3ac-4f51-89e7-59c9e85535f1"/>
    <xsd:import namespace="0374c427-b7f2-44eb-81c7-02bb7c1e0bf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265577-d3ac-4f51-89e7-59c9e85535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88e4474-d5ba-4942-baaa-80d702590d4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374c427-b7f2-44eb-81c7-02bb7c1e0bf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6c2d2d2-727f-43b7-b935-70e2d29cbb39}" ma:internalName="TaxCatchAll" ma:showField="CatchAllData" ma:web="0374c427-b7f2-44eb-81c7-02bb7c1e0bf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844240-6214-4FDA-9991-26D02DC2E5A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687F7D1-B7F2-4356-9532-9281A1CF4913}">
  <ds:schemaRefs>
    <ds:schemaRef ds:uri="http://schemas.microsoft.com/sharepoint/v3/contenttype/forms"/>
  </ds:schemaRefs>
</ds:datastoreItem>
</file>

<file path=customXml/itemProps3.xml><?xml version="1.0" encoding="utf-8"?>
<ds:datastoreItem xmlns:ds="http://schemas.openxmlformats.org/officeDocument/2006/customXml" ds:itemID="{7403C2C2-B569-4CF1-B1C8-05FCA749BAAE}"/>
</file>

<file path=docProps/app.xml><?xml version="1.0" encoding="utf-8"?>
<Properties xmlns="http://schemas.openxmlformats.org/officeDocument/2006/extended-properties" xmlns:vt="http://schemas.openxmlformats.org/officeDocument/2006/docPropsVTypes">
  <Template>Office Theme</Template>
  <TotalTime>339</TotalTime>
  <Words>509</Words>
  <Application>Microsoft Office PowerPoint</Application>
  <PresentationFormat>On-screen Show (4:3)</PresentationFormat>
  <Paragraphs>71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mellany grimes</dc:creator>
  <cp:lastModifiedBy>mellany grimes</cp:lastModifiedBy>
  <cp:revision>34</cp:revision>
  <dcterms:created xsi:type="dcterms:W3CDTF">2020-06-12T14:00:51Z</dcterms:created>
  <dcterms:modified xsi:type="dcterms:W3CDTF">2023-01-09T16:18:41Z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0x0101004ED78B67FBD16548BFA96F1A4F0424D9</vt:lpwstr>
  </property>
  <property fmtid="{D5CDD505-2E9C-101B-9397-08002B2CF9AE}" pid="3" name="Order">
    <vt:r8>25530600</vt:r8>
  </property>
</Properties>
</file>